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PT Sans Narrow"/>
      <p:regular r:id="rId35"/>
      <p:bold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TSansNarrow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penSans-regular.fntdata"/><Relationship Id="rId14" Type="http://schemas.openxmlformats.org/officeDocument/2006/relationships/slide" Target="slides/slide9.xml"/><Relationship Id="rId36" Type="http://schemas.openxmlformats.org/officeDocument/2006/relationships/font" Target="fonts/PTSansNarrow-bold.fntdata"/><Relationship Id="rId17" Type="http://schemas.openxmlformats.org/officeDocument/2006/relationships/slide" Target="slides/slide12.xml"/><Relationship Id="rId39" Type="http://schemas.openxmlformats.org/officeDocument/2006/relationships/font" Target="fonts/OpenSans-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8269de12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8269de12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4ee1f9d7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44ee1f9d7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ac18ec47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ac18ec47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85f193d1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85f193d1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a4dfee4e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a4dfee4e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a4dfee4e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a4dfee4e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85f193d1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85f193d1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a4dfee4e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a4dfee4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4e6ee099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44e6ee099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44e6ee099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44e6ee099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cff3b4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cff3b4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45b203bf0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45b203bf0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45b203bf0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45b203bf0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45b203bf0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45b203bf0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85f193d1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85f193d1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5b203bf0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45b203bf0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5b203bf0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45b203bf0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45b203bf0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45b203bf0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45b203bf0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45b203bf0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9cff3b466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9cff3b466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9f5e9592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9f5e9592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9cff3b46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9cff3b46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9cff3b46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9cff3b46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9cff3b46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9cff3b46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4ee1f9d7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44ee1f9d7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45b203bf0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45b203bf0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45b203bf0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45b203bf0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45b203bf0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45b203bf0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mailto:a.clarke@essex.ac.uk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8279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59"/>
              <a:t>A Generative Model of Target Switching Behaviour in Visual Foraging</a:t>
            </a:r>
            <a:endParaRPr sz="3859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50" y="2950764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A. Clarke, A. Hunt &amp; A. Hughes</a:t>
            </a:r>
            <a:endParaRPr sz="2100"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101" y="4350900"/>
            <a:ext cx="2556774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4350911"/>
            <a:ext cx="951108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Posterior Predictions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1173" l="0" r="0" t="2635"/>
          <a:stretch/>
        </p:blipFill>
        <p:spPr>
          <a:xfrm>
            <a:off x="5276450" y="154550"/>
            <a:ext cx="3318499" cy="42591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" name="Google Shape;149;p22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model does an excellent job of describing human behaviour - at least in terms of the run length statistics.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inter-target distances over time are reasonable, but our model isn’t yet able to capture some observed dynamics.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Updates on our model</a:t>
            </a:r>
            <a:endParaRPr/>
          </a:p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Item-level predictions: how well does the model predict which item will be selected next during the course of a trial?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Individual Differences in foraging organisation:  are some participants </a:t>
            </a:r>
            <a:r>
              <a:rPr lang="en-GB"/>
              <a:t>easier</a:t>
            </a:r>
            <a:r>
              <a:rPr lang="en-GB"/>
              <a:t> to predict than others?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Initial-target selection: how do people select their initial item?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 rot="-5400000">
            <a:off x="-1935175" y="2167025"/>
            <a:ext cx="5041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Item Level Predictions</a:t>
            </a:r>
            <a:endParaRPr/>
          </a:p>
        </p:txBody>
      </p:sp>
      <p:sp>
        <p:nvSpPr>
          <p:cNvPr id="161" name="Google Shape;161;p24"/>
          <p:cNvSpPr/>
          <p:nvPr/>
        </p:nvSpPr>
        <p:spPr>
          <a:xfrm>
            <a:off x="3740850" y="897000"/>
            <a:ext cx="5175000" cy="273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5134425" y="3635400"/>
            <a:ext cx="2135100" cy="5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4938850" y="2143175"/>
            <a:ext cx="578700" cy="594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0.65</a:t>
            </a:r>
            <a:endParaRPr sz="900"/>
          </a:p>
        </p:txBody>
      </p:sp>
      <p:sp>
        <p:nvSpPr>
          <p:cNvPr id="164" name="Google Shape;164;p24"/>
          <p:cNvSpPr/>
          <p:nvPr/>
        </p:nvSpPr>
        <p:spPr>
          <a:xfrm>
            <a:off x="5710625" y="1437425"/>
            <a:ext cx="578700" cy="594900"/>
          </a:xfrm>
          <a:prstGeom prst="ellipse">
            <a:avLst/>
          </a:prstGeom>
          <a:solidFill>
            <a:schemeClr val="dk1"/>
          </a:solidFill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/>
          <p:nvPr/>
        </p:nvSpPr>
        <p:spPr>
          <a:xfrm>
            <a:off x="6039000" y="2738075"/>
            <a:ext cx="578700" cy="5949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0.06</a:t>
            </a:r>
            <a:endParaRPr sz="900"/>
          </a:p>
        </p:txBody>
      </p:sp>
      <p:sp>
        <p:nvSpPr>
          <p:cNvPr id="166" name="Google Shape;166;p24"/>
          <p:cNvSpPr/>
          <p:nvPr/>
        </p:nvSpPr>
        <p:spPr>
          <a:xfrm>
            <a:off x="6431075" y="1044925"/>
            <a:ext cx="578700" cy="5949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0.10</a:t>
            </a:r>
            <a:endParaRPr sz="900"/>
          </a:p>
        </p:txBody>
      </p:sp>
      <p:sp>
        <p:nvSpPr>
          <p:cNvPr id="167" name="Google Shape;167;p24"/>
          <p:cNvSpPr/>
          <p:nvPr/>
        </p:nvSpPr>
        <p:spPr>
          <a:xfrm>
            <a:off x="7375475" y="2773925"/>
            <a:ext cx="578700" cy="594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0.15</a:t>
            </a:r>
            <a:endParaRPr sz="900"/>
          </a:p>
        </p:txBody>
      </p:sp>
      <p:sp>
        <p:nvSpPr>
          <p:cNvPr id="168" name="Google Shape;168;p24"/>
          <p:cNvSpPr/>
          <p:nvPr/>
        </p:nvSpPr>
        <p:spPr>
          <a:xfrm>
            <a:off x="4572000" y="724300"/>
            <a:ext cx="578700" cy="5949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0.04</a:t>
            </a:r>
            <a:endParaRPr sz="900"/>
          </a:p>
        </p:txBody>
      </p:sp>
      <p:sp>
        <p:nvSpPr>
          <p:cNvPr id="169" name="Google Shape;169;p24"/>
          <p:cNvSpPr/>
          <p:nvPr/>
        </p:nvSpPr>
        <p:spPr>
          <a:xfrm rot="5228193">
            <a:off x="5150450" y="550502"/>
            <a:ext cx="1639447" cy="515446"/>
          </a:xfrm>
          <a:prstGeom prst="rightArrow">
            <a:avLst>
              <a:gd fmla="val 21651" name="adj1"/>
              <a:gd fmla="val 50000" name="adj2"/>
            </a:avLst>
          </a:prstGeom>
          <a:solidFill>
            <a:srgbClr val="222222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/>
          <p:nvPr/>
        </p:nvSpPr>
        <p:spPr>
          <a:xfrm rot="8100000">
            <a:off x="5298588" y="1688489"/>
            <a:ext cx="634275" cy="749250"/>
          </a:xfrm>
          <a:prstGeom prst="rightArrow">
            <a:avLst>
              <a:gd fmla="val 18244" name="adj1"/>
              <a:gd fmla="val 50000" name="adj2"/>
            </a:avLst>
          </a:prstGeom>
          <a:solidFill>
            <a:srgbClr val="9E9E9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 rot="-5400000">
            <a:off x="-1935175" y="2167025"/>
            <a:ext cx="5041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Item Level Predictions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225" y="962725"/>
            <a:ext cx="7899924" cy="311598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/>
          <p:nvPr/>
        </p:nvSpPr>
        <p:spPr>
          <a:xfrm>
            <a:off x="3740850" y="897000"/>
            <a:ext cx="5175000" cy="273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/>
          <p:nvPr/>
        </p:nvSpPr>
        <p:spPr>
          <a:xfrm>
            <a:off x="5134425" y="3635400"/>
            <a:ext cx="2135100" cy="5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/>
          <p:nvPr/>
        </p:nvSpPr>
        <p:spPr>
          <a:xfrm>
            <a:off x="4938850" y="2143175"/>
            <a:ext cx="578700" cy="594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0.65</a:t>
            </a:r>
            <a:endParaRPr sz="900"/>
          </a:p>
        </p:txBody>
      </p:sp>
      <p:sp>
        <p:nvSpPr>
          <p:cNvPr id="180" name="Google Shape;180;p25"/>
          <p:cNvSpPr/>
          <p:nvPr/>
        </p:nvSpPr>
        <p:spPr>
          <a:xfrm>
            <a:off x="5710625" y="1437425"/>
            <a:ext cx="578700" cy="594900"/>
          </a:xfrm>
          <a:prstGeom prst="ellipse">
            <a:avLst/>
          </a:prstGeom>
          <a:solidFill>
            <a:schemeClr val="dk1"/>
          </a:solidFill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/>
          <p:nvPr/>
        </p:nvSpPr>
        <p:spPr>
          <a:xfrm>
            <a:off x="6039000" y="2738075"/>
            <a:ext cx="578700" cy="5949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0.06</a:t>
            </a:r>
            <a:endParaRPr sz="900"/>
          </a:p>
        </p:txBody>
      </p:sp>
      <p:sp>
        <p:nvSpPr>
          <p:cNvPr id="182" name="Google Shape;182;p25"/>
          <p:cNvSpPr/>
          <p:nvPr/>
        </p:nvSpPr>
        <p:spPr>
          <a:xfrm>
            <a:off x="6431075" y="1044925"/>
            <a:ext cx="578700" cy="5949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0.10</a:t>
            </a:r>
            <a:endParaRPr sz="900"/>
          </a:p>
        </p:txBody>
      </p:sp>
      <p:sp>
        <p:nvSpPr>
          <p:cNvPr id="183" name="Google Shape;183;p25"/>
          <p:cNvSpPr/>
          <p:nvPr/>
        </p:nvSpPr>
        <p:spPr>
          <a:xfrm>
            <a:off x="7375475" y="2773925"/>
            <a:ext cx="578700" cy="594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0.15</a:t>
            </a:r>
            <a:endParaRPr sz="900"/>
          </a:p>
        </p:txBody>
      </p:sp>
      <p:sp>
        <p:nvSpPr>
          <p:cNvPr id="184" name="Google Shape;184;p25"/>
          <p:cNvSpPr/>
          <p:nvPr/>
        </p:nvSpPr>
        <p:spPr>
          <a:xfrm>
            <a:off x="4572000" y="724300"/>
            <a:ext cx="578700" cy="5949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0.04</a:t>
            </a:r>
            <a:endParaRPr sz="900"/>
          </a:p>
        </p:txBody>
      </p:sp>
      <p:sp>
        <p:nvSpPr>
          <p:cNvPr id="185" name="Google Shape;185;p25"/>
          <p:cNvSpPr/>
          <p:nvPr/>
        </p:nvSpPr>
        <p:spPr>
          <a:xfrm rot="5228193">
            <a:off x="5150450" y="550502"/>
            <a:ext cx="1639447" cy="515446"/>
          </a:xfrm>
          <a:prstGeom prst="rightArrow">
            <a:avLst>
              <a:gd fmla="val 21651" name="adj1"/>
              <a:gd fmla="val 50000" name="adj2"/>
            </a:avLst>
          </a:prstGeom>
          <a:solidFill>
            <a:srgbClr val="222222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5"/>
          <p:cNvSpPr/>
          <p:nvPr/>
        </p:nvSpPr>
        <p:spPr>
          <a:xfrm rot="8100000">
            <a:off x="5298588" y="1688489"/>
            <a:ext cx="634275" cy="749250"/>
          </a:xfrm>
          <a:prstGeom prst="rightArrow">
            <a:avLst>
              <a:gd fmla="val 18244" name="adj1"/>
              <a:gd fmla="val 50000" name="adj2"/>
            </a:avLst>
          </a:prstGeom>
          <a:solidFill>
            <a:srgbClr val="9E9E9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 txBox="1"/>
          <p:nvPr>
            <p:ph idx="1" type="body"/>
          </p:nvPr>
        </p:nvSpPr>
        <p:spPr>
          <a:xfrm>
            <a:off x="311700" y="4173150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model easily outperforms a random chance baseline.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Feature foraging is more predictable than Conjunction (</a:t>
            </a:r>
            <a:r>
              <a:rPr lang="en-GB">
                <a:solidFill>
                  <a:schemeClr val="accent1"/>
                </a:solidFill>
              </a:rPr>
              <a:t>unexpected</a:t>
            </a:r>
            <a:r>
              <a:rPr lang="en-GB"/>
              <a:t>).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 of Predictable Behaviour</a:t>
            </a:r>
            <a:endParaRPr/>
          </a:p>
        </p:txBody>
      </p:sp>
      <p:pic>
        <p:nvPicPr>
          <p:cNvPr id="193" name="Google Shape;193;p26"/>
          <p:cNvPicPr preferRelativeResize="0"/>
          <p:nvPr/>
        </p:nvPicPr>
        <p:blipFill rotWithShape="1">
          <a:blip r:embed="rId3">
            <a:alphaModFix/>
          </a:blip>
          <a:srcRect b="-441" l="0" r="-694" t="0"/>
          <a:stretch/>
        </p:blipFill>
        <p:spPr>
          <a:xfrm>
            <a:off x="1354253" y="1194625"/>
            <a:ext cx="6479999" cy="3693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250" y="1194625"/>
            <a:ext cx="6479999" cy="3693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9" name="Google Shape;199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 of Unpredictable Behaviour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250" y="1194625"/>
            <a:ext cx="6479999" cy="3693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" name="Google Shape;205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 of Unpredictable Behaviour</a:t>
            </a:r>
            <a:endParaRPr/>
          </a:p>
        </p:txBody>
      </p:sp>
      <p:sp>
        <p:nvSpPr>
          <p:cNvPr id="206" name="Google Shape;206;p28"/>
          <p:cNvSpPr/>
          <p:nvPr/>
        </p:nvSpPr>
        <p:spPr>
          <a:xfrm rot="-2505011">
            <a:off x="5034384" y="3028346"/>
            <a:ext cx="452782" cy="1702105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311700" y="445025"/>
            <a:ext cx="5294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Individual Differences in Predictability</a:t>
            </a:r>
            <a:endParaRPr/>
          </a:p>
        </p:txBody>
      </p:sp>
      <p:sp>
        <p:nvSpPr>
          <p:cNvPr id="212" name="Google Shape;212;p29"/>
          <p:cNvSpPr txBox="1"/>
          <p:nvPr>
            <p:ph idx="1" type="body"/>
          </p:nvPr>
        </p:nvSpPr>
        <p:spPr>
          <a:xfrm>
            <a:off x="311700" y="1636725"/>
            <a:ext cx="4923600" cy="29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8080"/>
                </a:solidFill>
              </a:rPr>
              <a:t>We find large differences in how predictable different participants are.</a:t>
            </a:r>
            <a:endParaRPr>
              <a:solidFill>
                <a:srgbClr val="80808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8080"/>
                </a:solidFill>
              </a:rPr>
              <a:t>We also see that feature search is more predictable than </a:t>
            </a:r>
            <a:r>
              <a:rPr lang="en-GB">
                <a:solidFill>
                  <a:srgbClr val="808080"/>
                </a:solidFill>
              </a:rPr>
              <a:t>conjunction</a:t>
            </a:r>
            <a:r>
              <a:rPr lang="en-GB">
                <a:solidFill>
                  <a:srgbClr val="808080"/>
                </a:solidFill>
              </a:rPr>
              <a:t>. </a:t>
            </a:r>
            <a:endParaRPr>
              <a:solidFill>
                <a:srgbClr val="80808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808080"/>
              </a:solidFill>
            </a:endParaRPr>
          </a:p>
        </p:txBody>
      </p:sp>
      <p:pic>
        <p:nvPicPr>
          <p:cNvPr id="213" name="Google Shape;213;p29"/>
          <p:cNvPicPr preferRelativeResize="0"/>
          <p:nvPr/>
        </p:nvPicPr>
        <p:blipFill rotWithShape="1">
          <a:blip r:embed="rId3">
            <a:alphaModFix/>
          </a:blip>
          <a:srcRect b="-90" l="0" r="57098" t="0"/>
          <a:stretch/>
        </p:blipFill>
        <p:spPr>
          <a:xfrm>
            <a:off x="5491000" y="411750"/>
            <a:ext cx="3653000" cy="43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311700" y="445025"/>
            <a:ext cx="5047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Individual Differences in Predictability</a:t>
            </a:r>
            <a:endParaRPr/>
          </a:p>
        </p:txBody>
      </p:sp>
      <p:sp>
        <p:nvSpPr>
          <p:cNvPr id="219" name="Google Shape;219;p30"/>
          <p:cNvSpPr txBox="1"/>
          <p:nvPr>
            <p:ph idx="1" type="body"/>
          </p:nvPr>
        </p:nvSpPr>
        <p:spPr>
          <a:xfrm>
            <a:off x="311700" y="1636725"/>
            <a:ext cx="4923600" cy="29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8080"/>
                </a:solidFill>
              </a:rPr>
              <a:t>We find large differences in how predictable different participants are.</a:t>
            </a:r>
            <a:endParaRPr>
              <a:solidFill>
                <a:srgbClr val="80808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8080"/>
                </a:solidFill>
              </a:rPr>
              <a:t>We also see that feature search is more predictable than conjunction. </a:t>
            </a:r>
            <a:endParaRPr>
              <a:solidFill>
                <a:srgbClr val="80808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808080"/>
                </a:solidFill>
              </a:rPr>
              <a:t>This is largely </a:t>
            </a:r>
            <a:r>
              <a:rPr lang="en-GB">
                <a:solidFill>
                  <a:schemeClr val="accent1"/>
                </a:solidFill>
              </a:rPr>
              <a:t>explained </a:t>
            </a:r>
            <a:r>
              <a:rPr lang="en-GB">
                <a:solidFill>
                  <a:srgbClr val="808080"/>
                </a:solidFill>
              </a:rPr>
              <a:t>by </a:t>
            </a:r>
            <a:r>
              <a:rPr lang="en-GB">
                <a:solidFill>
                  <a:schemeClr val="accent1"/>
                </a:solidFill>
              </a:rPr>
              <a:t>differences in proximity weighting</a:t>
            </a:r>
            <a:r>
              <a:rPr lang="en-GB">
                <a:solidFill>
                  <a:srgbClr val="808080"/>
                </a:solidFill>
              </a:rPr>
              <a:t>.</a:t>
            </a:r>
            <a:endParaRPr>
              <a:solidFill>
                <a:srgbClr val="808080"/>
              </a:solidFill>
            </a:endParaRPr>
          </a:p>
        </p:txBody>
      </p:sp>
      <p:pic>
        <p:nvPicPr>
          <p:cNvPr id="220" name="Google Shape;220;p30"/>
          <p:cNvPicPr preferRelativeResize="0"/>
          <p:nvPr/>
        </p:nvPicPr>
        <p:blipFill rotWithShape="1">
          <a:blip r:embed="rId3">
            <a:alphaModFix/>
          </a:blip>
          <a:srcRect b="-50" l="42846" r="14252" t="-40"/>
          <a:stretch/>
        </p:blipFill>
        <p:spPr>
          <a:xfrm>
            <a:off x="5491000" y="411750"/>
            <a:ext cx="3653000" cy="43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Longer trials are less predictable</a:t>
            </a:r>
            <a:endParaRPr/>
          </a:p>
        </p:txBody>
      </p:sp>
      <p:sp>
        <p:nvSpPr>
          <p:cNvPr id="226" name="Google Shape;226;p31"/>
          <p:cNvSpPr txBox="1"/>
          <p:nvPr>
            <p:ph idx="1" type="body"/>
          </p:nvPr>
        </p:nvSpPr>
        <p:spPr>
          <a:xfrm>
            <a:off x="311700" y="1266325"/>
            <a:ext cx="4727700" cy="20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Trials that were completed quickly appear to be easier to predict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More organised strategy?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More motivated participants?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425" y="82325"/>
            <a:ext cx="3266001" cy="489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Intro: chickens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4631801"/>
            <a:ext cx="63216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Dawkins (1971)</a:t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225" y="1255670"/>
            <a:ext cx="2783775" cy="21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6325" y="1255675"/>
            <a:ext cx="1391350" cy="19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1083225" y="3409450"/>
            <a:ext cx="4457400" cy="1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/>
              <a:t>There are two types of grain: 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rPr lang="en-GB"/>
              <a:t>The chicken pecks grains in runs of one grain, and then the other. </a:t>
            </a:r>
            <a:endParaRPr/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0625" y="1255675"/>
            <a:ext cx="2227450" cy="28923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" name="Google Shape;80;p14"/>
          <p:cNvPicPr preferRelativeResize="0"/>
          <p:nvPr/>
        </p:nvPicPr>
        <p:blipFill rotWithShape="1">
          <a:blip r:embed="rId6">
            <a:alphaModFix/>
          </a:blip>
          <a:srcRect b="48189" l="0" r="0" t="0"/>
          <a:stretch/>
        </p:blipFill>
        <p:spPr>
          <a:xfrm>
            <a:off x="4268175" y="3521800"/>
            <a:ext cx="270200" cy="2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6">
            <a:alphaModFix/>
          </a:blip>
          <a:srcRect b="0" l="0" r="0" t="48189"/>
          <a:stretch/>
        </p:blipFill>
        <p:spPr>
          <a:xfrm>
            <a:off x="4499775" y="3481675"/>
            <a:ext cx="270200" cy="2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Longer trials are less predictable</a:t>
            </a:r>
            <a:endParaRPr/>
          </a:p>
        </p:txBody>
      </p:sp>
      <p:sp>
        <p:nvSpPr>
          <p:cNvPr id="233" name="Google Shape;233;p32"/>
          <p:cNvSpPr txBox="1"/>
          <p:nvPr>
            <p:ph idx="1" type="body"/>
          </p:nvPr>
        </p:nvSpPr>
        <p:spPr>
          <a:xfrm>
            <a:off x="311700" y="1266325"/>
            <a:ext cx="47277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Items that are selected more quickly are easier to predict:</a:t>
            </a:r>
            <a:endParaRPr/>
          </a:p>
        </p:txBody>
      </p:sp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425" y="82325"/>
            <a:ext cx="3266001" cy="489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600" y="2014425"/>
            <a:ext cx="5193339" cy="296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241" name="Google Shape;241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Overall model accuracy is 63%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8080"/>
                </a:solidFill>
              </a:rPr>
              <a:t>(compared to chance = 10%)</a:t>
            </a:r>
            <a:endParaRPr>
              <a:solidFill>
                <a:srgbClr val="80808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This depends on: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Number of items left in trial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Participant's proximity bias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Inter-item selection time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Target Selection</a:t>
            </a:r>
            <a:endParaRPr/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363" y="1756800"/>
            <a:ext cx="6341270" cy="3081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Target Selection</a:t>
            </a:r>
            <a:endParaRPr/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363" y="1756800"/>
            <a:ext cx="6341270" cy="308189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5"/>
          <p:cNvSpPr/>
          <p:nvPr/>
        </p:nvSpPr>
        <p:spPr>
          <a:xfrm>
            <a:off x="87325" y="603125"/>
            <a:ext cx="1572000" cy="144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 trials</a:t>
            </a:r>
            <a:endParaRPr/>
          </a:p>
        </p:txBody>
      </p:sp>
      <p:sp>
        <p:nvSpPr>
          <p:cNvPr id="255" name="Google Shape;255;p35"/>
          <p:cNvSpPr/>
          <p:nvPr/>
        </p:nvSpPr>
        <p:spPr>
          <a:xfrm>
            <a:off x="7398325" y="561000"/>
            <a:ext cx="1572000" cy="144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Average per participant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Multi-level Beta-</a:t>
            </a:r>
            <a:r>
              <a:rPr lang="en-GB"/>
              <a:t>distribution</a:t>
            </a:r>
            <a:r>
              <a:rPr lang="en-GB"/>
              <a:t> Model</a:t>
            </a:r>
            <a:endParaRPr/>
          </a:p>
        </p:txBody>
      </p:sp>
      <p:sp>
        <p:nvSpPr>
          <p:cNvPr id="261" name="Google Shape;261;p36"/>
          <p:cNvSpPr txBox="1"/>
          <p:nvPr>
            <p:ph idx="1" type="body"/>
          </p:nvPr>
        </p:nvSpPr>
        <p:spPr>
          <a:xfrm>
            <a:off x="311700" y="1266325"/>
            <a:ext cx="8433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4 parameters per participant = 290 for data from Clarke et al (2022)</a:t>
            </a:r>
            <a:endParaRPr/>
          </a:p>
        </p:txBody>
      </p:sp>
      <p:pic>
        <p:nvPicPr>
          <p:cNvPr id="262" name="Google Shape;2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11775"/>
            <a:ext cx="9143999" cy="314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Mixture Modelling</a:t>
            </a:r>
            <a:endParaRPr/>
          </a:p>
        </p:txBody>
      </p:sp>
      <p:sp>
        <p:nvSpPr>
          <p:cNvPr id="268" name="Google Shape;268;p37"/>
          <p:cNvSpPr txBox="1"/>
          <p:nvPr>
            <p:ph idx="1" type="body"/>
          </p:nvPr>
        </p:nvSpPr>
        <p:spPr>
          <a:xfrm>
            <a:off x="311700" y="1266325"/>
            <a:ext cx="8620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can simplify the previous model by fitting a two-component mixture model: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Rather than fit a two Beta </a:t>
            </a:r>
            <a:r>
              <a:rPr lang="en-GB"/>
              <a:t>distributions</a:t>
            </a:r>
            <a:r>
              <a:rPr lang="en-GB"/>
              <a:t> per participant…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Fit two x and two y Beta </a:t>
            </a:r>
            <a:r>
              <a:rPr lang="en-GB"/>
              <a:t>distributions</a:t>
            </a:r>
            <a:r>
              <a:rPr lang="en-GB"/>
              <a:t>, and then use a mixing parameter to allow each participant to a mix of the corner and central distributions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This reduces the number of </a:t>
            </a:r>
            <a:r>
              <a:rPr lang="en-GB"/>
              <a:t>parameters</a:t>
            </a:r>
            <a:r>
              <a:rPr lang="en-GB"/>
              <a:t> to 8 + 1 per participant = 66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Mixture Modelling</a:t>
            </a:r>
            <a:endParaRPr/>
          </a:p>
        </p:txBody>
      </p:sp>
      <p:sp>
        <p:nvSpPr>
          <p:cNvPr id="274" name="Google Shape;274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As expected, the model fits a mixture of a central and corner </a:t>
            </a:r>
            <a:r>
              <a:rPr lang="en-GB"/>
              <a:t>distributions</a:t>
            </a:r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8843"/>
            <a:ext cx="9144000" cy="3117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Posterior Predictions</a:t>
            </a:r>
            <a:endParaRPr/>
          </a:p>
        </p:txBody>
      </p:sp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311700" y="1266325"/>
            <a:ext cx="6112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Both methods have an </a:t>
            </a:r>
            <a:r>
              <a:rPr lang="en-GB"/>
              <a:t>accuracy</a:t>
            </a:r>
            <a:r>
              <a:rPr lang="en-GB"/>
              <a:t> of around 50%, although there is considerable </a:t>
            </a:r>
            <a:r>
              <a:rPr lang="en-GB"/>
              <a:t>variation</a:t>
            </a:r>
            <a:r>
              <a:rPr lang="en-GB"/>
              <a:t> between participants.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This variation appears to be largely accounted for by centre (less predictable) v corner (more predictable) biases. </a:t>
            </a:r>
            <a:endParaRPr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3175" y="0"/>
            <a:ext cx="2480824" cy="496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/>
          </a:p>
        </p:txBody>
      </p:sp>
      <p:sp>
        <p:nvSpPr>
          <p:cNvPr id="288" name="Google Shape;288;p40"/>
          <p:cNvSpPr txBox="1"/>
          <p:nvPr>
            <p:ph idx="1" type="body"/>
          </p:nvPr>
        </p:nvSpPr>
        <p:spPr>
          <a:xfrm>
            <a:off x="311700" y="1266175"/>
            <a:ext cx="4205100" cy="27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Overall model accuracy is around 60%, although varies with: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number of items left in the current trial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strength of the participant’s </a:t>
            </a:r>
            <a:r>
              <a:rPr lang="en-GB"/>
              <a:t>proximity</a:t>
            </a:r>
            <a:r>
              <a:rPr lang="en-GB"/>
              <a:t> bias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Inter-target selection time.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 two-component mixture model can account for </a:t>
            </a:r>
            <a:r>
              <a:rPr lang="en-GB"/>
              <a:t>individual</a:t>
            </a:r>
            <a:r>
              <a:rPr lang="en-GB"/>
              <a:t> differences in </a:t>
            </a:r>
            <a:r>
              <a:rPr lang="en-GB"/>
              <a:t>initial</a:t>
            </a:r>
            <a:r>
              <a:rPr lang="en-GB"/>
              <a:t> item selection</a:t>
            </a:r>
            <a:endParaRPr sz="1598"/>
          </a:p>
        </p:txBody>
      </p:sp>
      <p:sp>
        <p:nvSpPr>
          <p:cNvPr id="289" name="Google Shape;289;p40"/>
          <p:cNvSpPr txBox="1"/>
          <p:nvPr>
            <p:ph type="title"/>
          </p:nvPr>
        </p:nvSpPr>
        <p:spPr>
          <a:xfrm>
            <a:off x="4779600" y="445025"/>
            <a:ext cx="4205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290" name="Google Shape;290;p40"/>
          <p:cNvSpPr txBox="1"/>
          <p:nvPr>
            <p:ph idx="2" type="body"/>
          </p:nvPr>
        </p:nvSpPr>
        <p:spPr>
          <a:xfrm>
            <a:off x="4832400" y="1266175"/>
            <a:ext cx="3999900" cy="25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Use a more sophisticated proximity function to allow for a better fit to data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account for large inter-target distances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Can we use the inter-target selection times to predict when participants will select an unlikely (further away?) target?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which way round does the causal relationship work? </a:t>
            </a:r>
            <a:endParaRPr/>
          </a:p>
        </p:txBody>
      </p:sp>
      <p:sp>
        <p:nvSpPr>
          <p:cNvPr id="291" name="Google Shape;291;p40"/>
          <p:cNvSpPr txBox="1"/>
          <p:nvPr/>
        </p:nvSpPr>
        <p:spPr>
          <a:xfrm>
            <a:off x="0" y="4535850"/>
            <a:ext cx="9144000" cy="64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82">
                <a:solidFill>
                  <a:schemeClr val="lt1"/>
                </a:solidFill>
                <a:highlight>
                  <a:schemeClr val="accent3"/>
                </a:highlight>
                <a:latin typeface="Open Sans"/>
                <a:ea typeface="Open Sans"/>
                <a:cs typeface="Open Sans"/>
                <a:sym typeface="Open Sans"/>
              </a:rPr>
              <a:t>Clarke, A. D. F., Dr, Hunt, A. R., &amp; Hughes, A. (2022, July 25). A Bayesian statistical model is able to predict target-by-target selection behaviour in a human foraging task. https://doi.org/10.31234/osf.io/ah7um</a:t>
            </a:r>
            <a:endParaRPr>
              <a:solidFill>
                <a:schemeClr val="lt1"/>
              </a:solidFill>
              <a:highlight>
                <a:schemeClr val="accent3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</a:t>
            </a:r>
            <a:endParaRPr/>
          </a:p>
        </p:txBody>
      </p:sp>
      <p:sp>
        <p:nvSpPr>
          <p:cNvPr id="297" name="Google Shape;297;p41"/>
          <p:cNvSpPr txBox="1"/>
          <p:nvPr>
            <p:ph idx="1" type="body"/>
          </p:nvPr>
        </p:nvSpPr>
        <p:spPr>
          <a:xfrm>
            <a:off x="311700" y="1266325"/>
            <a:ext cx="5906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Co-authors: Anna Hughes </a:t>
            </a:r>
            <a:r>
              <a:rPr lang="en-GB">
                <a:solidFill>
                  <a:schemeClr val="lt2"/>
                </a:solidFill>
              </a:rPr>
              <a:t>(Essex)</a:t>
            </a:r>
            <a:r>
              <a:rPr lang="en-GB"/>
              <a:t> and Amelia Hunt </a:t>
            </a:r>
            <a:r>
              <a:rPr lang="en-GB">
                <a:solidFill>
                  <a:schemeClr val="lt2"/>
                </a:solidFill>
              </a:rPr>
              <a:t>(Aberdeen)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Thank you to everybody who has shared data on </a:t>
            </a:r>
            <a:r>
              <a:rPr lang="en-GB"/>
              <a:t>OSF.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82">
              <a:solidFill>
                <a:srgbClr val="333333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If you’d like help applying these methods to your own data, please do get in touch! (</a:t>
            </a:r>
            <a:r>
              <a:rPr lang="en-GB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a.clarke@essex.ac.uk</a:t>
            </a:r>
            <a:r>
              <a:rPr lang="en-GB">
                <a:solidFill>
                  <a:schemeClr val="lt2"/>
                </a:solidFill>
              </a:rPr>
              <a:t>, </a:t>
            </a:r>
            <a:r>
              <a:rPr i="1" lang="en-GB">
                <a:solidFill>
                  <a:schemeClr val="lt2"/>
                </a:solidFill>
              </a:rPr>
              <a:t>@AlasdairClarke</a:t>
            </a:r>
            <a:r>
              <a:rPr lang="en-GB"/>
              <a:t>) </a:t>
            </a:r>
            <a:endParaRPr/>
          </a:p>
        </p:txBody>
      </p:sp>
      <p:sp>
        <p:nvSpPr>
          <p:cNvPr id="298" name="Google Shape;298;p41"/>
          <p:cNvSpPr/>
          <p:nvPr/>
        </p:nvSpPr>
        <p:spPr>
          <a:xfrm>
            <a:off x="8081450" y="2040725"/>
            <a:ext cx="540000" cy="540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1"/>
          <p:cNvSpPr/>
          <p:nvPr/>
        </p:nvSpPr>
        <p:spPr>
          <a:xfrm rot="2698910">
            <a:off x="6886460" y="2466254"/>
            <a:ext cx="1337705" cy="23589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1"/>
          <p:cNvSpPr/>
          <p:nvPr/>
        </p:nvSpPr>
        <p:spPr>
          <a:xfrm>
            <a:off x="6522225" y="1630050"/>
            <a:ext cx="540000" cy="5415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1"/>
          <p:cNvSpPr/>
          <p:nvPr/>
        </p:nvSpPr>
        <p:spPr>
          <a:xfrm rot="7623490">
            <a:off x="6805263" y="1190554"/>
            <a:ext cx="858245" cy="23598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1"/>
          <p:cNvSpPr/>
          <p:nvPr/>
        </p:nvSpPr>
        <p:spPr>
          <a:xfrm>
            <a:off x="7396500" y="445025"/>
            <a:ext cx="540000" cy="5415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1"/>
          <p:cNvSpPr/>
          <p:nvPr/>
        </p:nvSpPr>
        <p:spPr>
          <a:xfrm>
            <a:off x="6479200" y="277450"/>
            <a:ext cx="540000" cy="540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1"/>
          <p:cNvSpPr/>
          <p:nvPr/>
        </p:nvSpPr>
        <p:spPr>
          <a:xfrm>
            <a:off x="6158425" y="3491413"/>
            <a:ext cx="540000" cy="5415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1"/>
          <p:cNvSpPr/>
          <p:nvPr/>
        </p:nvSpPr>
        <p:spPr>
          <a:xfrm>
            <a:off x="8004050" y="3016000"/>
            <a:ext cx="540000" cy="5415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1"/>
          <p:cNvSpPr/>
          <p:nvPr/>
        </p:nvSpPr>
        <p:spPr>
          <a:xfrm>
            <a:off x="8354275" y="652725"/>
            <a:ext cx="540000" cy="540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1"/>
          <p:cNvSpPr/>
          <p:nvPr/>
        </p:nvSpPr>
        <p:spPr>
          <a:xfrm>
            <a:off x="7185650" y="3669325"/>
            <a:ext cx="540000" cy="540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1"/>
          <p:cNvSpPr/>
          <p:nvPr/>
        </p:nvSpPr>
        <p:spPr>
          <a:xfrm rot="8100000">
            <a:off x="7769603" y="3529727"/>
            <a:ext cx="269408" cy="23589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7226" y="4350950"/>
            <a:ext cx="2556774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6117" y="4350961"/>
            <a:ext cx="951108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3433475" y="445025"/>
            <a:ext cx="5398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Run length summary statistics</a:t>
            </a:r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3433475" y="1152425"/>
            <a:ext cx="53211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/>
              <a:t>Previous research has used run length statistics. </a:t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data is represented as: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i="1" lang="en-GB"/>
              <a:t>26, 3, 5, 4, 3, 2, 10, 8, 3, 1, 1, 16, 12, 6</a:t>
            </a:r>
            <a:endParaRPr b="1" i="1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500"/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Then we summarise the trial with: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i="1" lang="en-GB"/>
              <a:t>Maximum run length = 26</a:t>
            </a:r>
            <a:endParaRPr b="1" i="1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i="1" lang="en-GB"/>
              <a:t>Number of runs = 14</a:t>
            </a:r>
            <a:endParaRPr b="1" i="1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-GB"/>
              <a:t>We can calculate these for every trial, before applying our favourite statistical analysis.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 rotWithShape="1">
          <a:blip r:embed="rId3">
            <a:alphaModFix/>
          </a:blip>
          <a:srcRect b="0" l="4664" r="5106" t="0"/>
          <a:stretch/>
        </p:blipFill>
        <p:spPr>
          <a:xfrm>
            <a:off x="385325" y="398150"/>
            <a:ext cx="2952900" cy="4249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Intro: human participants</a:t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311700" y="4612524"/>
            <a:ext cx="63216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35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Kristjánsson et al (2014)</a:t>
            </a:r>
            <a:endParaRPr sz="1350">
              <a:highlight>
                <a:schemeClr val="lt1"/>
              </a:highlight>
            </a:endParaRPr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11700" y="1152425"/>
            <a:ext cx="4543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/>
              <a:t>Similar behaviour has been found with human participants.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-GB"/>
              <a:t>In </a:t>
            </a:r>
            <a:r>
              <a:rPr i="1" lang="en-GB"/>
              <a:t>conjunction foraging</a:t>
            </a:r>
            <a:r>
              <a:rPr lang="en-GB"/>
              <a:t>, this behaviour is more extreme - most participants favour a small number of long runs.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/>
          </a:p>
        </p:txBody>
      </p:sp>
      <p:grpSp>
        <p:nvGrpSpPr>
          <p:cNvPr id="96" name="Google Shape;96;p16"/>
          <p:cNvGrpSpPr/>
          <p:nvPr/>
        </p:nvGrpSpPr>
        <p:grpSpPr>
          <a:xfrm>
            <a:off x="4908889" y="637139"/>
            <a:ext cx="4111177" cy="4098782"/>
            <a:chOff x="5124975" y="752225"/>
            <a:chExt cx="3453900" cy="3555501"/>
          </a:xfrm>
        </p:grpSpPr>
        <p:sp>
          <p:nvSpPr>
            <p:cNvPr id="97" name="Google Shape;97;p16"/>
            <p:cNvSpPr txBox="1"/>
            <p:nvPr/>
          </p:nvSpPr>
          <p:spPr>
            <a:xfrm>
              <a:off x="5124975" y="752225"/>
              <a:ext cx="3453900" cy="347100"/>
            </a:xfrm>
            <a:prstGeom prst="rect">
              <a:avLst/>
            </a:prstGeom>
            <a:solidFill>
              <a:srgbClr val="9E9E9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>
                  <a:latin typeface="Open Sans"/>
                  <a:ea typeface="Open Sans"/>
                  <a:cs typeface="Open Sans"/>
                  <a:sym typeface="Open Sans"/>
                </a:rPr>
                <a:t>targets</a:t>
              </a:r>
              <a:r>
                <a:rPr lang="en-GB">
                  <a:latin typeface="Open Sans"/>
                  <a:ea typeface="Open Sans"/>
                  <a:cs typeface="Open Sans"/>
                  <a:sym typeface="Open Sans"/>
                </a:rPr>
                <a:t>: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98" name="Google Shape;9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24975" y="1152425"/>
              <a:ext cx="3453798" cy="3155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6"/>
            <p:cNvSpPr/>
            <p:nvPr/>
          </p:nvSpPr>
          <p:spPr>
            <a:xfrm>
              <a:off x="7969550" y="879275"/>
              <a:ext cx="169500" cy="1695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6234225" y="879275"/>
              <a:ext cx="169500" cy="1695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6508600" y="879275"/>
              <a:ext cx="169500" cy="169500"/>
            </a:xfrm>
            <a:prstGeom prst="ellipse">
              <a:avLst/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8243925" y="879275"/>
              <a:ext cx="169500" cy="169500"/>
            </a:xfrm>
            <a:prstGeom prst="rect">
              <a:avLst/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3" name="Google Shape;103;p16"/>
          <p:cNvPicPr preferRelativeResize="0"/>
          <p:nvPr/>
        </p:nvPicPr>
        <p:blipFill rotWithShape="1">
          <a:blip r:embed="rId4">
            <a:alphaModFix/>
          </a:blip>
          <a:srcRect b="0" l="0" r="0" t="50850"/>
          <a:stretch/>
        </p:blipFill>
        <p:spPr>
          <a:xfrm>
            <a:off x="1376851" y="2730000"/>
            <a:ext cx="2498550" cy="188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Last Year at ECVP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11700" y="1266325"/>
            <a:ext cx="8520600" cy="3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introduced a generative model that can account for a participant’s </a:t>
            </a:r>
            <a:r>
              <a:rPr lang="en-GB"/>
              <a:t>behaviour</a:t>
            </a:r>
            <a:r>
              <a:rPr lang="en-GB"/>
              <a:t> using just 4 parameters:</a:t>
            </a:r>
            <a:endParaRPr/>
          </a:p>
          <a:p>
            <a:pPr indent="-334327" lvl="0" marL="457200" rtl="0" algn="ctr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Salience/value preference</a:t>
            </a:r>
            <a:endParaRPr/>
          </a:p>
          <a:p>
            <a:pPr indent="-334327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Stick v switch preference</a:t>
            </a:r>
            <a:endParaRPr/>
          </a:p>
          <a:p>
            <a:pPr indent="-334327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Proximity tuning</a:t>
            </a:r>
            <a:endParaRPr/>
          </a:p>
          <a:p>
            <a:pPr indent="-334327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Direction tuning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/>
              <a:t>(details outside </a:t>
            </a:r>
            <a:r>
              <a:rPr i="1" lang="en-GB"/>
              <a:t>scope of this talk)</a:t>
            </a:r>
            <a:endParaRPr i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highlight>
                  <a:srgbClr val="FFFFFF"/>
                </a:highlight>
              </a:rPr>
              <a:t>Clarke, A. D., Hunt, A. R., &amp; Hughes, A. E. (2022). Foraging as sampling without replacement: A Bayesian statistical model for estimating biases in target selection. </a:t>
            </a:r>
            <a:r>
              <a:rPr i="1" lang="en-GB">
                <a:highlight>
                  <a:srgbClr val="FFFFFF"/>
                </a:highlight>
              </a:rPr>
              <a:t>PLoS Computational Biology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i="1" lang="en-GB">
                <a:highlight>
                  <a:srgbClr val="FFFFFF"/>
                </a:highlight>
              </a:rPr>
              <a:t>18</a:t>
            </a:r>
            <a:r>
              <a:rPr lang="en-GB">
                <a:highlight>
                  <a:srgbClr val="FFFFFF"/>
                </a:highlight>
              </a:rPr>
              <a:t>(1).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445025"/>
            <a:ext cx="4207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Kristjánsson et al., 2014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11700" y="1273625"/>
            <a:ext cx="3735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can fit the model to previously published data: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 the </a:t>
            </a:r>
            <a:r>
              <a:rPr lang="en-GB">
                <a:solidFill>
                  <a:schemeClr val="accent1"/>
                </a:solidFill>
              </a:rPr>
              <a:t>feature </a:t>
            </a:r>
            <a:r>
              <a:rPr lang="en-GB"/>
              <a:t>condition, </a:t>
            </a:r>
            <a:r>
              <a:rPr lang="en-GB">
                <a:solidFill>
                  <a:schemeClr val="accent1"/>
                </a:solidFill>
              </a:rPr>
              <a:t>both target types are equally attractive</a:t>
            </a:r>
            <a:r>
              <a:rPr lang="en-GB"/>
              <a:t>, while there a </a:t>
            </a:r>
            <a:r>
              <a:rPr lang="en-GB">
                <a:solidFill>
                  <a:schemeClr val="accent1"/>
                </a:solidFill>
              </a:rPr>
              <a:t>25/75% bias in the conjunction</a:t>
            </a:r>
            <a:r>
              <a:rPr lang="en-GB"/>
              <a:t> condition</a:t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325" y="0"/>
            <a:ext cx="5031675" cy="50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/>
          <p:nvPr/>
        </p:nvSpPr>
        <p:spPr>
          <a:xfrm>
            <a:off x="4156850" y="2917025"/>
            <a:ext cx="4933800" cy="20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6890175" y="624275"/>
            <a:ext cx="2200500" cy="19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45025"/>
            <a:ext cx="4207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Kristjánsson et al., 2014</a:t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311700" y="1273625"/>
            <a:ext cx="3775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can fit the model to previously published data: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There is a bias to </a:t>
            </a:r>
            <a:r>
              <a:rPr lang="en-GB">
                <a:solidFill>
                  <a:schemeClr val="accent1"/>
                </a:solidFill>
              </a:rPr>
              <a:t>stick</a:t>
            </a:r>
            <a:r>
              <a:rPr lang="en-GB"/>
              <a:t> with the same target type in </a:t>
            </a:r>
            <a:r>
              <a:rPr lang="en-GB">
                <a:solidFill>
                  <a:schemeClr val="accent1"/>
                </a:solidFill>
              </a:rPr>
              <a:t>both conditions</a:t>
            </a:r>
            <a:r>
              <a:rPr lang="en-GB"/>
              <a:t>, but it is </a:t>
            </a:r>
            <a:r>
              <a:rPr lang="en-GB">
                <a:solidFill>
                  <a:schemeClr val="accent1"/>
                </a:solidFill>
              </a:rPr>
              <a:t>stronger </a:t>
            </a:r>
            <a:r>
              <a:rPr lang="en-GB"/>
              <a:t>(~90%) in the </a:t>
            </a:r>
            <a:r>
              <a:rPr lang="en-GB">
                <a:solidFill>
                  <a:schemeClr val="accent1"/>
                </a:solidFill>
              </a:rPr>
              <a:t>conjunction</a:t>
            </a:r>
            <a:r>
              <a:rPr lang="en-GB"/>
              <a:t> condition compared to the feature condition (~60%).</a:t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325" y="0"/>
            <a:ext cx="5031675" cy="50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/>
          <p:nvPr/>
        </p:nvSpPr>
        <p:spPr>
          <a:xfrm>
            <a:off x="4156850" y="2917025"/>
            <a:ext cx="4933800" cy="20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445025"/>
            <a:ext cx="4207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Kristjánsson et al., 2014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311700" y="1273625"/>
            <a:ext cx="3735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can fit the model to previously published data: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Participants tend to select targets that are </a:t>
            </a:r>
            <a:r>
              <a:rPr lang="en-GB">
                <a:solidFill>
                  <a:schemeClr val="accent1"/>
                </a:solidFill>
              </a:rPr>
              <a:t>close to the previously selected target</a:t>
            </a:r>
            <a:r>
              <a:rPr lang="en-GB"/>
              <a:t>, and this preference is even </a:t>
            </a:r>
            <a:r>
              <a:rPr lang="en-GB">
                <a:solidFill>
                  <a:schemeClr val="accent1"/>
                </a:solidFill>
              </a:rPr>
              <a:t>stronger in the feature</a:t>
            </a:r>
            <a:r>
              <a:rPr lang="en-GB"/>
              <a:t> </a:t>
            </a:r>
            <a:r>
              <a:rPr lang="en-GB">
                <a:solidFill>
                  <a:schemeClr val="accent1"/>
                </a:solidFill>
              </a:rPr>
              <a:t>condition</a:t>
            </a:r>
            <a:r>
              <a:rPr lang="en-GB"/>
              <a:t>. </a:t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325" y="0"/>
            <a:ext cx="5031675" cy="50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/>
          <p:nvPr/>
        </p:nvSpPr>
        <p:spPr>
          <a:xfrm>
            <a:off x="6785375" y="2917025"/>
            <a:ext cx="2305200" cy="20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445025"/>
            <a:ext cx="4207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Kristjánsson et al., 2014</a:t>
            </a:r>
            <a:endParaRPr/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11700" y="1273625"/>
            <a:ext cx="3735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can fit the model to previously published data: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Participants show a (weak) </a:t>
            </a:r>
            <a:r>
              <a:rPr lang="en-GB"/>
              <a:t>preference</a:t>
            </a:r>
            <a:r>
              <a:rPr lang="en-GB"/>
              <a:t> for </a:t>
            </a:r>
            <a:r>
              <a:rPr lang="en-GB">
                <a:solidFill>
                  <a:schemeClr val="accent1"/>
                </a:solidFill>
              </a:rPr>
              <a:t>doubling back on themselves</a:t>
            </a:r>
            <a:r>
              <a:rPr lang="en-GB"/>
              <a:t> and selecting recently passed over targets. </a:t>
            </a:r>
            <a:r>
              <a:rPr lang="en-GB">
                <a:solidFill>
                  <a:schemeClr val="accent1"/>
                </a:solidFill>
              </a:rPr>
              <a:t>Stronger in the feature</a:t>
            </a:r>
            <a:r>
              <a:rPr lang="en-GB"/>
              <a:t> condition.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b="328" l="0" r="328" t="0"/>
          <a:stretch/>
        </p:blipFill>
        <p:spPr>
          <a:xfrm>
            <a:off x="4087225" y="0"/>
            <a:ext cx="5040000" cy="50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325" y="0"/>
            <a:ext cx="5031675" cy="503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